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486" r:id="rId2"/>
    <p:sldId id="487" r:id="rId3"/>
    <p:sldId id="488" r:id="rId4"/>
    <p:sldId id="491" r:id="rId5"/>
    <p:sldId id="490" r:id="rId6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97" userDrawn="1">
          <p15:clr>
            <a:srgbClr val="A4A3A4"/>
          </p15:clr>
        </p15:guide>
        <p15:guide id="3" pos="216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김원중(WONJUNG KIM)" initials="김K" lastIdx="1" clrIdx="0">
    <p:extLst>
      <p:ext uri="{19B8F6BF-5375-455C-9EA6-DF929625EA0E}">
        <p15:presenceInfo xmlns:p15="http://schemas.microsoft.com/office/powerpoint/2012/main" userId="S-1-5-21-4261622861-115943802-3647510568-462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0000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68" d="100"/>
          <a:sy n="68" d="100"/>
        </p:scale>
        <p:origin x="2304" y="82"/>
      </p:cViewPr>
      <p:guideLst>
        <p:guide orient="horz" pos="3097"/>
        <p:guide pos="216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5626D-6B49-4308-8B2E-00CBDD4F4572}" type="datetimeFigureOut">
              <a:rPr lang="ko-KR" altLang="en-US" smtClean="0"/>
              <a:t>2026-06-30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070F4-B2F3-4DF5-9627-1198CC5D601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239090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5626D-6B49-4308-8B2E-00CBDD4F4572}" type="datetimeFigureOut">
              <a:rPr lang="ko-KR" altLang="en-US" smtClean="0"/>
              <a:t>2026-06-30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070F4-B2F3-4DF5-9627-1198CC5D601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39255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5626D-6B49-4308-8B2E-00CBDD4F4572}" type="datetimeFigureOut">
              <a:rPr lang="ko-KR" altLang="en-US" smtClean="0"/>
              <a:t>2026-06-30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070F4-B2F3-4DF5-9627-1198CC5D601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03238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5626D-6B49-4308-8B2E-00CBDD4F4572}" type="datetimeFigureOut">
              <a:rPr lang="ko-KR" altLang="en-US" smtClean="0"/>
              <a:t>2026-06-30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070F4-B2F3-4DF5-9627-1198CC5D601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2475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5626D-6B49-4308-8B2E-00CBDD4F4572}" type="datetimeFigureOut">
              <a:rPr lang="ko-KR" altLang="en-US" smtClean="0"/>
              <a:t>2026-06-30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070F4-B2F3-4DF5-9627-1198CC5D601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18011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5626D-6B49-4308-8B2E-00CBDD4F4572}" type="datetimeFigureOut">
              <a:rPr lang="ko-KR" altLang="en-US" smtClean="0"/>
              <a:t>2026-06-30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070F4-B2F3-4DF5-9627-1198CC5D601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38166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5626D-6B49-4308-8B2E-00CBDD4F4572}" type="datetimeFigureOut">
              <a:rPr lang="ko-KR" altLang="en-US" smtClean="0"/>
              <a:t>2026-06-30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070F4-B2F3-4DF5-9627-1198CC5D601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02883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5626D-6B49-4308-8B2E-00CBDD4F4572}" type="datetimeFigureOut">
              <a:rPr lang="ko-KR" altLang="en-US" smtClean="0"/>
              <a:t>2026-06-30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070F4-B2F3-4DF5-9627-1198CC5D601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97534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5626D-6B49-4308-8B2E-00CBDD4F4572}" type="datetimeFigureOut">
              <a:rPr lang="ko-KR" altLang="en-US" smtClean="0"/>
              <a:t>2026-06-30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070F4-B2F3-4DF5-9627-1198CC5D601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73198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5626D-6B49-4308-8B2E-00CBDD4F4572}" type="datetimeFigureOut">
              <a:rPr lang="ko-KR" altLang="en-US" smtClean="0"/>
              <a:t>2026-06-30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070F4-B2F3-4DF5-9627-1198CC5D601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92663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5626D-6B49-4308-8B2E-00CBDD4F4572}" type="datetimeFigureOut">
              <a:rPr lang="ko-KR" altLang="en-US" smtClean="0"/>
              <a:t>2026-06-30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070F4-B2F3-4DF5-9627-1198CC5D601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8296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F5626D-6B49-4308-8B2E-00CBDD4F4572}" type="datetimeFigureOut">
              <a:rPr lang="ko-KR" altLang="en-US" smtClean="0"/>
              <a:t>2026-06-30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0070F4-B2F3-4DF5-9627-1198CC5D601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3017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1FE3FFDB-4F8C-4DA9-8AC2-FE70EA8B60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20" y="268358"/>
            <a:ext cx="6741556" cy="9608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37395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>
            <a:extLst>
              <a:ext uri="{FF2B5EF4-FFF2-40B4-BE49-F238E27FC236}">
                <a16:creationId xmlns:a16="http://schemas.microsoft.com/office/drawing/2014/main" id="{15CCCCF6-768D-40EB-B8BA-3A0252E5C7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573" y="88794"/>
            <a:ext cx="6729427" cy="9728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12782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>
            <a:extLst>
              <a:ext uri="{FF2B5EF4-FFF2-40B4-BE49-F238E27FC236}">
                <a16:creationId xmlns:a16="http://schemas.microsoft.com/office/drawing/2014/main" id="{2904C2D4-57FD-43E6-AA4A-A624065742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102843"/>
            <a:ext cx="6858000" cy="9803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00999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410EA869-EA9D-477D-BA09-CC09499621A6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74158" y="4395331"/>
          <a:ext cx="6306259" cy="57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8246">
                  <a:extLst>
                    <a:ext uri="{9D8B030D-6E8A-4147-A177-3AD203B41FA5}">
                      <a16:colId xmlns:a16="http://schemas.microsoft.com/office/drawing/2014/main" val="4023116990"/>
                    </a:ext>
                  </a:extLst>
                </a:gridCol>
                <a:gridCol w="4768013">
                  <a:extLst>
                    <a:ext uri="{9D8B030D-6E8A-4147-A177-3AD203B41FA5}">
                      <a16:colId xmlns:a16="http://schemas.microsoft.com/office/drawing/2014/main" val="3276191600"/>
                    </a:ext>
                  </a:extLst>
                </a:gridCol>
              </a:tblGrid>
              <a:tr h="185825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컨설팅 기관</a:t>
                      </a:r>
                      <a:r>
                        <a:rPr lang="en-US" altLang="ko-KR" sz="1000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선택 작성</a:t>
                      </a:r>
                      <a:r>
                        <a:rPr lang="en-US" altLang="ko-KR" sz="1000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B="108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05B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1342227"/>
                  </a:ext>
                </a:extLst>
              </a:tr>
              <a:tr h="30196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민간기관 컨설팅</a:t>
                      </a:r>
                      <a:endParaRPr lang="en-US" altLang="ko-KR" sz="100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algn="ctr" latinLnBrk="1"/>
                      <a:r>
                        <a:rPr lang="ko-KR" altLang="en-US" sz="1000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지정 </a:t>
                      </a:r>
                      <a:r>
                        <a:rPr lang="ko-KR" altLang="en-US" sz="1000" dirty="0" err="1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기관명</a:t>
                      </a:r>
                      <a:endParaRPr lang="ko-KR" altLang="en-US" sz="100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B="108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05B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>
                          <a:solidFill>
                            <a:srgbClr val="0000FF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한국안전연구원㈜</a:t>
                      </a:r>
                    </a:p>
                  </a:txBody>
                  <a:tcPr marB="10800"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05B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6210567"/>
                  </a:ext>
                </a:extLst>
              </a:tr>
            </a:tbl>
          </a:graphicData>
        </a:graphic>
      </p:graphicFrame>
      <p:sp>
        <p:nvSpPr>
          <p:cNvPr id="3" name="Freeform 111">
            <a:extLst>
              <a:ext uri="{FF2B5EF4-FFF2-40B4-BE49-F238E27FC236}">
                <a16:creationId xmlns:a16="http://schemas.microsoft.com/office/drawing/2014/main" id="{8A232EEB-2EA5-41D2-B994-9BEDC6F0B8C6}"/>
              </a:ext>
            </a:extLst>
          </p:cNvPr>
          <p:cNvSpPr/>
          <p:nvPr/>
        </p:nvSpPr>
        <p:spPr>
          <a:xfrm flipV="1">
            <a:off x="274174" y="4299309"/>
            <a:ext cx="6304946" cy="45719"/>
          </a:xfrm>
          <a:custGeom>
            <a:avLst/>
            <a:gdLst/>
            <a:ahLst/>
            <a:cxnLst/>
            <a:rect l="0" t="0" r="0" b="0"/>
            <a:pathLst>
              <a:path w="6311353">
                <a:moveTo>
                  <a:pt x="0" y="0"/>
                </a:moveTo>
                <a:lnTo>
                  <a:pt x="6311353" y="0"/>
                </a:lnTo>
              </a:path>
            </a:pathLst>
          </a:custGeom>
          <a:noFill/>
          <a:ln w="12700" cap="flat" cmpd="sng">
            <a:solidFill>
              <a:srgbClr val="205BA9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Freeform 113">
            <a:extLst>
              <a:ext uri="{FF2B5EF4-FFF2-40B4-BE49-F238E27FC236}">
                <a16:creationId xmlns:a16="http://schemas.microsoft.com/office/drawing/2014/main" id="{83745315-BFF1-4CE0-A72F-089A4AC844E8}"/>
              </a:ext>
            </a:extLst>
          </p:cNvPr>
          <p:cNvSpPr/>
          <p:nvPr/>
        </p:nvSpPr>
        <p:spPr>
          <a:xfrm>
            <a:off x="274173" y="834750"/>
            <a:ext cx="6311353" cy="0"/>
          </a:xfrm>
          <a:custGeom>
            <a:avLst/>
            <a:gdLst/>
            <a:ahLst/>
            <a:cxnLst/>
            <a:rect l="0" t="0" r="0" b="0"/>
            <a:pathLst>
              <a:path w="6311353">
                <a:moveTo>
                  <a:pt x="0" y="0"/>
                </a:moveTo>
                <a:lnTo>
                  <a:pt x="6311353" y="0"/>
                </a:lnTo>
              </a:path>
            </a:pathLst>
          </a:custGeom>
          <a:noFill/>
          <a:ln w="19050" cap="flat" cmpd="sng">
            <a:solidFill>
              <a:srgbClr val="205BA9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174">
            <a:extLst>
              <a:ext uri="{FF2B5EF4-FFF2-40B4-BE49-F238E27FC236}">
                <a16:creationId xmlns:a16="http://schemas.microsoft.com/office/drawing/2014/main" id="{7A123797-91EE-4A7B-8FDD-C17ED2BF496F}"/>
              </a:ext>
            </a:extLst>
          </p:cNvPr>
          <p:cNvSpPr/>
          <p:nvPr/>
        </p:nvSpPr>
        <p:spPr>
          <a:xfrm>
            <a:off x="1052928" y="419533"/>
            <a:ext cx="5133072" cy="282513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ko-KR" sz="1836" b="1" i="0" spc="-47" baseline="0" dirty="0">
                <a:solidFill>
                  <a:srgbClr val="004EA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「</a:t>
            </a:r>
            <a:r>
              <a:rPr lang="ko-KR" sz="1836" b="1" i="0" spc="-85" baseline="0" dirty="0">
                <a:solidFill>
                  <a:srgbClr val="004EA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제</a:t>
            </a:r>
            <a:r>
              <a:rPr lang="ko-KR" sz="1836" b="1" i="0" spc="-108" baseline="0" dirty="0">
                <a:solidFill>
                  <a:srgbClr val="004EA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조</a:t>
            </a:r>
            <a:r>
              <a:rPr lang="ko-KR" sz="1836" b="1" i="0" spc="-85" baseline="0" dirty="0">
                <a:solidFill>
                  <a:srgbClr val="004EA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업</a:t>
            </a:r>
            <a:r>
              <a:rPr lang="ko-KR" sz="1836" b="1" i="0" spc="-23" baseline="0" dirty="0">
                <a:solidFill>
                  <a:srgbClr val="004EA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sz="1836" b="1" i="0" spc="-85" baseline="0" dirty="0">
                <a:solidFill>
                  <a:srgbClr val="004EA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등</a:t>
            </a:r>
            <a:r>
              <a:rPr lang="ko-KR" sz="1836" b="1" i="0" spc="-23" baseline="0" dirty="0">
                <a:solidFill>
                  <a:srgbClr val="004EA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sz="1836" b="1" i="0" spc="-85" baseline="0" dirty="0">
                <a:solidFill>
                  <a:srgbClr val="004EA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안전</a:t>
            </a:r>
            <a:r>
              <a:rPr lang="ko-KR" sz="1836" b="1" i="0" spc="-109" baseline="0" dirty="0">
                <a:solidFill>
                  <a:srgbClr val="004EA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보</a:t>
            </a:r>
            <a:r>
              <a:rPr lang="ko-KR" sz="1836" b="1" i="0" spc="-85" baseline="0" dirty="0">
                <a:solidFill>
                  <a:srgbClr val="004EA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건관</a:t>
            </a:r>
            <a:r>
              <a:rPr lang="ko-KR" sz="1836" b="1" i="0" spc="-96" baseline="0" dirty="0">
                <a:solidFill>
                  <a:srgbClr val="004EA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리</a:t>
            </a:r>
            <a:r>
              <a:rPr lang="ko-KR" sz="1836" b="1" i="0" spc="-85" baseline="0" dirty="0">
                <a:solidFill>
                  <a:srgbClr val="004EA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체계</a:t>
            </a:r>
            <a:r>
              <a:rPr lang="ko-KR" sz="1836" b="1" i="0" spc="-23" baseline="0" dirty="0">
                <a:solidFill>
                  <a:srgbClr val="004EA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sz="1836" b="1" i="0" spc="-85" baseline="0" dirty="0">
                <a:solidFill>
                  <a:srgbClr val="004EA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구축</a:t>
            </a:r>
            <a:r>
              <a:rPr lang="ko-KR" sz="1836" b="1" i="0" spc="-23" baseline="0" dirty="0">
                <a:solidFill>
                  <a:srgbClr val="004EA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sz="1836" b="1" i="0" spc="-85" baseline="0" dirty="0">
                <a:solidFill>
                  <a:srgbClr val="004EA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컨</a:t>
            </a:r>
            <a:r>
              <a:rPr lang="ko-KR" sz="1836" b="1" i="0" spc="-114" baseline="0" dirty="0">
                <a:solidFill>
                  <a:srgbClr val="004EA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설</a:t>
            </a:r>
            <a:r>
              <a:rPr lang="ko-KR" sz="1836" b="1" i="0" spc="-85" baseline="0" dirty="0">
                <a:solidFill>
                  <a:srgbClr val="004EA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팅</a:t>
            </a:r>
            <a:r>
              <a:rPr lang="ko-KR" sz="1836" b="1" i="0" spc="-23" baseline="0" dirty="0">
                <a:solidFill>
                  <a:srgbClr val="004EA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sz="1836" b="1" i="0" spc="-96" baseline="0" dirty="0">
                <a:solidFill>
                  <a:srgbClr val="004EA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신</a:t>
            </a:r>
            <a:r>
              <a:rPr lang="ko-KR" sz="1836" b="1" i="0" spc="-85" baseline="0" dirty="0">
                <a:solidFill>
                  <a:srgbClr val="004EA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청</a:t>
            </a:r>
            <a:r>
              <a:rPr lang="ko-KR" sz="1836" b="1" i="0" spc="-99" baseline="0" dirty="0">
                <a:solidFill>
                  <a:srgbClr val="004EA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서」</a:t>
            </a:r>
          </a:p>
        </p:txBody>
      </p:sp>
      <p:sp>
        <p:nvSpPr>
          <p:cNvPr id="6" name="Rectangle 175">
            <a:extLst>
              <a:ext uri="{FF2B5EF4-FFF2-40B4-BE49-F238E27FC236}">
                <a16:creationId xmlns:a16="http://schemas.microsoft.com/office/drawing/2014/main" id="{FF3845F4-DD12-4BF4-9027-98FA1F12882B}"/>
              </a:ext>
            </a:extLst>
          </p:cNvPr>
          <p:cNvSpPr/>
          <p:nvPr/>
        </p:nvSpPr>
        <p:spPr>
          <a:xfrm>
            <a:off x="2154592" y="179560"/>
            <a:ext cx="2667910" cy="21961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ko-KR" sz="1427" b="1" i="0" spc="-43" baseline="0" dirty="0">
                <a:solidFill>
                  <a:srgbClr val="004EA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2</a:t>
            </a:r>
            <a:r>
              <a:rPr lang="ko-KR" sz="1427" b="1" i="0" spc="-46" baseline="0" dirty="0">
                <a:solidFill>
                  <a:srgbClr val="004EA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0</a:t>
            </a:r>
            <a:r>
              <a:rPr lang="ko-KR" sz="1427" b="1" i="0" spc="-43" baseline="0" dirty="0">
                <a:solidFill>
                  <a:srgbClr val="004EA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2</a:t>
            </a:r>
            <a:r>
              <a:rPr lang="en-US" altLang="ko-KR" sz="1427" b="1" i="0" spc="-43" baseline="0" dirty="0">
                <a:solidFill>
                  <a:srgbClr val="004EA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6</a:t>
            </a:r>
            <a:r>
              <a:rPr lang="ko-KR" sz="1427" b="1" i="0" spc="-66" baseline="0" dirty="0">
                <a:solidFill>
                  <a:srgbClr val="004EA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년도</a:t>
            </a:r>
            <a:r>
              <a:rPr lang="ko-KR" sz="1427" b="1" i="0" spc="-18" baseline="0" dirty="0">
                <a:solidFill>
                  <a:srgbClr val="004EA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sz="1427" b="1" i="0" spc="-66" baseline="0" dirty="0">
                <a:solidFill>
                  <a:srgbClr val="004EA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중소규모</a:t>
            </a:r>
            <a:r>
              <a:rPr lang="ko-KR" sz="1427" b="1" i="0" spc="-18" baseline="0" dirty="0">
                <a:solidFill>
                  <a:srgbClr val="004EA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sz="1427" b="1" i="0" spc="-66" baseline="0" dirty="0">
                <a:solidFill>
                  <a:srgbClr val="004EA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사업장을</a:t>
            </a:r>
            <a:r>
              <a:rPr lang="ko-KR" sz="1427" b="1" i="0" spc="-18" baseline="0" dirty="0">
                <a:solidFill>
                  <a:srgbClr val="004EA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sz="1427" b="1" i="0" spc="-66" baseline="0" dirty="0">
                <a:solidFill>
                  <a:srgbClr val="004EA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위한</a:t>
            </a:r>
          </a:p>
        </p:txBody>
      </p:sp>
      <p:sp>
        <p:nvSpPr>
          <p:cNvPr id="7" name="Rectangle 181">
            <a:extLst>
              <a:ext uri="{FF2B5EF4-FFF2-40B4-BE49-F238E27FC236}">
                <a16:creationId xmlns:a16="http://schemas.microsoft.com/office/drawing/2014/main" id="{4F7CEE89-E583-4520-B09C-54ADDCFC2398}"/>
              </a:ext>
            </a:extLst>
          </p:cNvPr>
          <p:cNvSpPr/>
          <p:nvPr/>
        </p:nvSpPr>
        <p:spPr>
          <a:xfrm>
            <a:off x="327069" y="5040237"/>
            <a:ext cx="6445162" cy="359073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 algn="l"/>
            <a:r>
              <a:rPr lang="ko-KR" sz="1000" b="1" i="0" spc="-37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2</a:t>
            </a:r>
            <a:r>
              <a:rPr lang="ko-KR" sz="1000" b="1" i="0" spc="-42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0</a:t>
            </a:r>
            <a:r>
              <a:rPr lang="ko-KR" sz="1000" b="1" i="0" spc="-37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2</a:t>
            </a:r>
            <a:r>
              <a:rPr lang="en-US" altLang="ko-KR" sz="1000" b="1" i="0" spc="-61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6</a:t>
            </a:r>
            <a:r>
              <a:rPr lang="ko-KR" sz="1000" b="1" i="0" spc="-110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년</a:t>
            </a:r>
            <a:r>
              <a:rPr lang="ko-KR" sz="1000" b="1" i="0" spc="-67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도</a:t>
            </a:r>
            <a:r>
              <a:rPr lang="ko-KR" sz="1000" b="1" i="0" spc="-25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sz="1000" b="1" i="0" spc="-90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고</a:t>
            </a:r>
            <a:r>
              <a:rPr lang="ko-KR" sz="1000" b="1" i="0" spc="-91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용</a:t>
            </a:r>
            <a:r>
              <a:rPr lang="ko-KR" sz="1000" b="1" i="0" spc="-93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노</a:t>
            </a:r>
            <a:r>
              <a:rPr lang="ko-KR" sz="1000" b="1" i="0" spc="-67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동부-</a:t>
            </a:r>
            <a:r>
              <a:rPr lang="ko-KR" sz="1000" b="1" i="0" spc="-110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안</a:t>
            </a:r>
            <a:r>
              <a:rPr lang="ko-KR" sz="1000" b="1" i="0" spc="-101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전</a:t>
            </a:r>
            <a:r>
              <a:rPr lang="ko-KR" sz="1000" b="1" i="0" spc="-117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보</a:t>
            </a:r>
            <a:r>
              <a:rPr lang="ko-KR" sz="1000" b="1" i="0" spc="-84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건</a:t>
            </a:r>
            <a:r>
              <a:rPr lang="ko-KR" sz="1000" b="1" i="0" spc="-67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공단</a:t>
            </a:r>
            <a:r>
              <a:rPr lang="ko-KR" sz="1000" b="1" i="0" spc="-83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에</a:t>
            </a:r>
            <a:r>
              <a:rPr lang="ko-KR" sz="1000" b="1" i="0" spc="-67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서</a:t>
            </a:r>
            <a:r>
              <a:rPr lang="ko-KR" sz="1000" b="1" i="0" spc="-25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sz="1000" b="1" i="0" spc="-78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추</a:t>
            </a:r>
            <a:r>
              <a:rPr lang="ko-KR" sz="1000" b="1" i="0" spc="-88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진</a:t>
            </a:r>
            <a:r>
              <a:rPr lang="ko-KR" sz="1000" b="1" i="0" spc="-67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하는</a:t>
            </a:r>
            <a:r>
              <a:rPr lang="ko-KR" sz="1000" b="1" i="0" spc="-25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sz="1000" b="1" i="0" spc="-77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「</a:t>
            </a:r>
            <a:r>
              <a:rPr lang="ko-KR" sz="1000" b="1" i="0" spc="-110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안</a:t>
            </a:r>
            <a:r>
              <a:rPr lang="ko-KR" sz="1000" b="1" i="0" spc="-101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전</a:t>
            </a:r>
            <a:r>
              <a:rPr lang="ko-KR" sz="1000" b="1" i="0" spc="-117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보</a:t>
            </a:r>
            <a:r>
              <a:rPr lang="ko-KR" sz="1000" b="1" i="0" spc="-88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건</a:t>
            </a:r>
            <a:r>
              <a:rPr lang="ko-KR" sz="1000" b="1" i="0" spc="-67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관</a:t>
            </a:r>
            <a:r>
              <a:rPr lang="ko-KR" sz="1000" b="1" i="0" spc="-89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리</a:t>
            </a:r>
            <a:r>
              <a:rPr lang="ko-KR" sz="1000" b="1" i="0" spc="-86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체</a:t>
            </a:r>
            <a:r>
              <a:rPr lang="ko-KR" sz="1000" b="1" i="0" spc="-67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계</a:t>
            </a:r>
            <a:r>
              <a:rPr lang="ko-KR" sz="1000" b="1" i="0" spc="-25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sz="1000" b="1" i="0" spc="-67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구축</a:t>
            </a:r>
            <a:r>
              <a:rPr lang="ko-KR" sz="1000" b="1" i="0" spc="-25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sz="1000" b="1" i="0" spc="-88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컨</a:t>
            </a:r>
            <a:r>
              <a:rPr lang="ko-KR" sz="1000" b="1" i="0" spc="-115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설</a:t>
            </a:r>
            <a:r>
              <a:rPr lang="ko-KR" sz="1000" b="1" i="0" spc="-67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팅</a:t>
            </a:r>
            <a:r>
              <a:rPr lang="ko-KR" sz="1000" b="1" i="0" spc="-25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sz="1000" b="1" i="0" spc="-67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</a:t>
            </a:r>
            <a:r>
              <a:rPr lang="ko-KR" sz="1000" b="1" i="0" spc="-94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업</a:t>
            </a:r>
            <a:r>
              <a:rPr lang="ko-KR" sz="1000" b="1" i="0" spc="-27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」</a:t>
            </a:r>
            <a:r>
              <a:rPr lang="ko-KR" sz="1000" b="1" i="0" spc="-67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을</a:t>
            </a:r>
            <a:r>
              <a:rPr lang="ko-KR" sz="1000" b="1" i="0" spc="-25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sz="1000" b="1" i="0" spc="-86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위</a:t>
            </a:r>
            <a:r>
              <a:rPr lang="ko-KR" sz="1000" b="1" i="0" spc="-67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와</a:t>
            </a:r>
            <a:r>
              <a:rPr lang="ko-KR" sz="1000" b="1" i="0" spc="-25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sz="1000" b="1" i="0" spc="-67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같이</a:t>
            </a:r>
            <a:r>
              <a:rPr lang="ko-KR" sz="1000" b="1" i="0" spc="-25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sz="1000" b="1" i="0" spc="-88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신</a:t>
            </a:r>
            <a:r>
              <a:rPr lang="ko-KR" sz="1000" b="1" i="0" spc="-89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청</a:t>
            </a:r>
            <a:r>
              <a:rPr lang="ko-KR" sz="1000" b="1" i="0" spc="-67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하며</a:t>
            </a:r>
            <a:r>
              <a:rPr lang="ko-KR" sz="1000" b="1" i="0" spc="-25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sz="1000" b="1" i="0" spc="-88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컨</a:t>
            </a:r>
            <a:r>
              <a:rPr lang="ko-KR" sz="1000" b="1" i="0" spc="-115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설</a:t>
            </a:r>
            <a:r>
              <a:rPr lang="ko-KR" sz="1000" b="1" i="0" spc="-67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팅</a:t>
            </a:r>
            <a:r>
              <a:rPr lang="ko-KR" sz="1000" b="1" i="0" spc="-25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시</a:t>
            </a:r>
          </a:p>
          <a:p>
            <a:pPr marL="0" algn="l">
              <a:lnSpc>
                <a:spcPts val="1600"/>
              </a:lnSpc>
            </a:pPr>
            <a:r>
              <a:rPr lang="ko-KR" sz="1000" b="1" i="0" spc="-81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대</a:t>
            </a:r>
            <a:r>
              <a:rPr lang="ko-KR" sz="1000" b="1" i="0" spc="-114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표</a:t>
            </a:r>
            <a:r>
              <a:rPr lang="ko-KR" sz="1000" b="1" i="0" spc="-78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이</a:t>
            </a:r>
            <a:r>
              <a:rPr lang="ko-KR" sz="1000" b="1" i="0" spc="-67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</a:t>
            </a:r>
            <a:r>
              <a:rPr lang="ko-KR" sz="1000" b="1" i="0" spc="-25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sz="1000" b="1" i="0" spc="-92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또</a:t>
            </a:r>
            <a:r>
              <a:rPr lang="ko-KR" sz="1000" b="1" i="0" spc="-67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는</a:t>
            </a:r>
            <a:r>
              <a:rPr lang="ko-KR" sz="1000" b="1" i="0" spc="-25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sz="1000" b="1" i="0" spc="-102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경</a:t>
            </a:r>
            <a:r>
              <a:rPr lang="ko-KR" sz="1000" b="1" i="0" spc="-92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영</a:t>
            </a:r>
            <a:r>
              <a:rPr lang="ko-KR" sz="1000" b="1" i="0" spc="-89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책</a:t>
            </a:r>
            <a:r>
              <a:rPr lang="ko-KR" sz="1000" b="1" i="0" spc="-80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임</a:t>
            </a:r>
            <a:r>
              <a:rPr lang="ko-KR" sz="1000" b="1" i="0" spc="-67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자와</a:t>
            </a:r>
            <a:r>
              <a:rPr lang="ko-KR" sz="1000" b="1" i="0" spc="-25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sz="1000" b="1" i="0" spc="-105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근</a:t>
            </a:r>
            <a:r>
              <a:rPr lang="ko-KR" sz="1000" b="1" i="0" spc="-67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로</a:t>
            </a:r>
            <a:r>
              <a:rPr lang="ko-KR" sz="1000" b="1" i="0" spc="-113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자</a:t>
            </a:r>
            <a:r>
              <a:rPr lang="ko-KR" sz="1000" b="1" i="0" spc="-67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가</a:t>
            </a:r>
            <a:r>
              <a:rPr lang="ko-KR" sz="1000" b="1" i="0" spc="-25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sz="1000" b="1" i="0" spc="-67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참</a:t>
            </a:r>
            <a:r>
              <a:rPr lang="ko-KR" sz="1000" b="1" i="0" spc="-97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여</a:t>
            </a:r>
            <a:r>
              <a:rPr lang="ko-KR" sz="1000" b="1" i="0" spc="-67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하는</a:t>
            </a:r>
            <a:r>
              <a:rPr lang="ko-KR" sz="1000" b="1" i="0" spc="-25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sz="1000" b="1" i="0" spc="-67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등</a:t>
            </a:r>
            <a:r>
              <a:rPr lang="ko-KR" sz="1000" b="1" i="0" spc="-25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sz="1000" b="1" i="0" spc="-110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안</a:t>
            </a:r>
            <a:r>
              <a:rPr lang="ko-KR" sz="1000" b="1" i="0" spc="-101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전</a:t>
            </a:r>
            <a:r>
              <a:rPr lang="ko-KR" sz="1000" b="1" i="0" spc="-117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보</a:t>
            </a:r>
            <a:r>
              <a:rPr lang="ko-KR" sz="1000" b="1" i="0" spc="-88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건</a:t>
            </a:r>
            <a:r>
              <a:rPr lang="ko-KR" sz="1000" b="1" i="0" spc="-67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관</a:t>
            </a:r>
            <a:r>
              <a:rPr lang="ko-KR" sz="1000" b="1" i="0" spc="-89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리</a:t>
            </a:r>
            <a:r>
              <a:rPr lang="ko-KR" sz="1000" b="1" i="0" spc="-86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체</a:t>
            </a:r>
            <a:r>
              <a:rPr lang="ko-KR" sz="1000" b="1" i="0" spc="-67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계</a:t>
            </a:r>
            <a:r>
              <a:rPr lang="ko-KR" sz="1000" b="1" i="0" spc="-25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sz="1000" b="1" i="0" spc="-67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구축</a:t>
            </a:r>
            <a:r>
              <a:rPr lang="ko-KR" sz="1000" b="1" i="0" spc="-35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·</a:t>
            </a:r>
            <a:r>
              <a:rPr lang="ko-KR" sz="1000" b="1" i="0" spc="-103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이</a:t>
            </a:r>
            <a:r>
              <a:rPr lang="ko-KR" sz="1000" b="1" i="0" spc="-67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행을</a:t>
            </a:r>
            <a:r>
              <a:rPr lang="ko-KR" sz="1000" b="1" i="0" spc="-25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sz="1000" b="1" i="0" spc="-67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적극</a:t>
            </a:r>
            <a:r>
              <a:rPr lang="ko-KR" sz="1000" b="1" i="0" spc="-25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sz="1000" b="1" i="0" spc="-78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추</a:t>
            </a:r>
            <a:r>
              <a:rPr lang="ko-KR" sz="1000" b="1" i="0" spc="-92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진</a:t>
            </a:r>
            <a:r>
              <a:rPr lang="ko-KR" sz="1000" b="1" i="0" spc="-67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할</a:t>
            </a:r>
            <a:r>
              <a:rPr lang="ko-KR" sz="1000" b="1" i="0" spc="-25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sz="1000" b="1" i="0" spc="-84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것</a:t>
            </a:r>
            <a:r>
              <a:rPr lang="ko-KR" sz="1000" b="1" i="0" spc="-67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을</a:t>
            </a:r>
            <a:r>
              <a:rPr lang="ko-KR" sz="1000" b="1" i="0" spc="-25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sz="1000" b="1" i="0" spc="-67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확</a:t>
            </a:r>
            <a:r>
              <a:rPr lang="ko-KR" sz="1000" b="1" i="0" spc="-98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인</a:t>
            </a:r>
            <a:r>
              <a:rPr lang="ko-KR" sz="1000" b="1" i="0" spc="-79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합</a:t>
            </a:r>
            <a:r>
              <a:rPr lang="ko-KR" sz="1000" b="1" i="0" spc="-109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니</a:t>
            </a:r>
            <a:r>
              <a:rPr lang="ko-KR" sz="1000" b="1" i="0" spc="-122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다.</a:t>
            </a:r>
          </a:p>
        </p:txBody>
      </p:sp>
      <p:sp>
        <p:nvSpPr>
          <p:cNvPr id="8" name="Rectangle 182">
            <a:extLst>
              <a:ext uri="{FF2B5EF4-FFF2-40B4-BE49-F238E27FC236}">
                <a16:creationId xmlns:a16="http://schemas.microsoft.com/office/drawing/2014/main" id="{576333C6-6AFC-45B4-B411-973856D564D6}"/>
              </a:ext>
            </a:extLst>
          </p:cNvPr>
          <p:cNvSpPr/>
          <p:nvPr/>
        </p:nvSpPr>
        <p:spPr>
          <a:xfrm>
            <a:off x="274159" y="3371271"/>
            <a:ext cx="6306259" cy="100027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/>
            <a:r>
              <a:rPr lang="ko-KR" sz="1300" b="1" i="0" spc="-74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*</a:t>
            </a:r>
            <a:r>
              <a:rPr lang="ko-KR" sz="1300" b="1" i="0" spc="-68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sz="1300" b="1" i="0" spc="-125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sz="1300" b="1" i="0" spc="-126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컨</a:t>
            </a:r>
            <a:r>
              <a:rPr lang="ko-KR" sz="1300" b="1" i="0" spc="-153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설</a:t>
            </a:r>
            <a:r>
              <a:rPr lang="ko-KR" sz="1300" b="1" i="0" spc="-116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팅</a:t>
            </a:r>
            <a:r>
              <a:rPr lang="ko-KR" sz="1300" b="1" i="0" spc="-74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sz="1300" b="1" i="0" spc="-121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대</a:t>
            </a:r>
            <a:r>
              <a:rPr lang="ko-KR" sz="1300" b="1" i="0" spc="-116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상</a:t>
            </a:r>
            <a:r>
              <a:rPr lang="ko-KR" sz="1300" b="1" i="0" spc="-74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sz="1300" b="1" i="0" spc="-130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업</a:t>
            </a:r>
            <a:r>
              <a:rPr lang="ko-KR" sz="1300" b="1" i="0" spc="-163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종</a:t>
            </a:r>
            <a:r>
              <a:rPr lang="ko-KR" sz="1300" b="1" i="0" spc="-72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r>
              <a:rPr lang="ko-KR" sz="1300" b="1" i="0" spc="-74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sz="1300" b="0" i="0" spc="-117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제</a:t>
            </a:r>
            <a:r>
              <a:rPr lang="ko-KR" sz="1300" b="0" i="0" spc="-174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조</a:t>
            </a:r>
            <a:r>
              <a:rPr lang="ko-KR" sz="1300" b="0" i="0" spc="-137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업</a:t>
            </a:r>
            <a:r>
              <a:rPr lang="ko-KR" sz="1300" b="0" i="0" spc="-67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</a:t>
            </a:r>
            <a:r>
              <a:rPr lang="ko-KR" sz="1300" b="0" i="0" spc="-74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sz="1300" b="0" i="0" spc="-95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운</a:t>
            </a:r>
            <a:r>
              <a:rPr lang="ko-KR" sz="1300" b="0" i="0" spc="-119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수</a:t>
            </a:r>
            <a:r>
              <a:rPr lang="ko-KR" sz="1300" b="0" i="0" spc="-74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·</a:t>
            </a:r>
            <a:r>
              <a:rPr lang="ko-KR" sz="1300" b="0" i="0" spc="-132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창</a:t>
            </a:r>
            <a:r>
              <a:rPr lang="ko-KR" sz="1300" b="0" i="0" spc="-186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고</a:t>
            </a:r>
            <a:r>
              <a:rPr lang="ko-KR" sz="1300" b="0" i="0" spc="-65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·</a:t>
            </a:r>
            <a:r>
              <a:rPr lang="ko-KR" sz="1300" b="0" i="0" spc="-97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통</a:t>
            </a:r>
            <a:r>
              <a:rPr lang="ko-KR" sz="1300" b="0" i="0" spc="-149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신</a:t>
            </a:r>
            <a:r>
              <a:rPr lang="ko-KR" sz="1300" b="0" i="0" spc="-137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업</a:t>
            </a:r>
            <a:r>
              <a:rPr lang="ko-KR" sz="1300" b="0" i="0" spc="-67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</a:t>
            </a:r>
            <a:r>
              <a:rPr lang="ko-KR" sz="1300" b="0" i="0" spc="-74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sz="1300" b="0" i="0" spc="-108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광</a:t>
            </a:r>
            <a:r>
              <a:rPr lang="ko-KR" sz="1300" b="0" i="0" spc="-137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업</a:t>
            </a:r>
            <a:r>
              <a:rPr lang="ko-KR" sz="1300" b="0" i="0" spc="-67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</a:t>
            </a:r>
            <a:r>
              <a:rPr lang="ko-KR" sz="1300" b="0" i="0" spc="-74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sz="1300" b="0" i="0" spc="-151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임</a:t>
            </a:r>
            <a:r>
              <a:rPr lang="ko-KR" sz="1300" b="0" i="0" spc="-137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업</a:t>
            </a:r>
            <a:r>
              <a:rPr lang="ko-KR" sz="1300" b="0" i="0" spc="-67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</a:t>
            </a:r>
            <a:r>
              <a:rPr lang="ko-KR" sz="1300" b="0" i="0" spc="-74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sz="1300" b="0" i="0" spc="-147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</a:t>
            </a:r>
            <a:r>
              <a:rPr lang="ko-KR" sz="1300" b="0" i="0" spc="-146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타</a:t>
            </a:r>
            <a:r>
              <a:rPr lang="ko-KR" sz="1300" b="0" i="0" spc="-119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의</a:t>
            </a:r>
            <a:r>
              <a:rPr lang="ko-KR" sz="1300" b="0" i="0" spc="-121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</a:t>
            </a:r>
            <a:r>
              <a:rPr lang="ko-KR" sz="1300" b="0" i="0" spc="-141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업</a:t>
            </a:r>
            <a:r>
              <a:rPr lang="ko-KR" sz="1300" b="0" i="0" spc="-109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sz="1300" b="0" i="0" spc="-134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시</a:t>
            </a:r>
            <a:r>
              <a:rPr lang="ko-KR" sz="1300" b="0" i="0" spc="-132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설</a:t>
            </a:r>
            <a:r>
              <a:rPr lang="ko-KR" sz="1300" b="0" i="0" spc="-126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관</a:t>
            </a:r>
            <a:r>
              <a:rPr lang="ko-KR" sz="1300" b="0" i="0" spc="-172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리</a:t>
            </a:r>
            <a:r>
              <a:rPr lang="ko-KR" sz="1300" b="0" i="0" spc="-125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및</a:t>
            </a:r>
            <a:r>
              <a:rPr lang="ko-KR" sz="1300" b="0" i="0" spc="-120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</a:t>
            </a:r>
            <a:r>
              <a:rPr lang="ko-KR" sz="1300" b="0" i="0" spc="-143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업</a:t>
            </a:r>
            <a:r>
              <a:rPr lang="ko-KR" sz="1300" b="0" i="0" spc="-139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지</a:t>
            </a:r>
            <a:r>
              <a:rPr lang="ko-KR" sz="1300" b="0" i="0" spc="-133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원</a:t>
            </a:r>
            <a:r>
              <a:rPr lang="ko-KR" sz="1300" b="0" i="0" spc="-150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서</a:t>
            </a:r>
            <a:r>
              <a:rPr lang="ko-KR" sz="1300" b="0" i="0" spc="-140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비</a:t>
            </a:r>
            <a:r>
              <a:rPr lang="ko-KR" sz="1300" b="0" i="0" spc="-180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스</a:t>
            </a:r>
            <a:r>
              <a:rPr lang="ko-KR" sz="1300" b="0" i="0" spc="-137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업</a:t>
            </a:r>
            <a:r>
              <a:rPr lang="ko-KR" sz="1300" b="0" i="0" spc="-67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</a:t>
            </a:r>
            <a:r>
              <a:rPr lang="ko-KR" sz="1300" b="0" i="0" spc="-74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sz="1300" b="0" i="0" spc="-95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도</a:t>
            </a:r>
            <a:r>
              <a:rPr lang="ko-KR" sz="1300" b="0" i="0" spc="-138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소</a:t>
            </a:r>
            <a:r>
              <a:rPr lang="ko-KR" sz="1300" b="0" i="0" spc="-164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매</a:t>
            </a:r>
            <a:r>
              <a:rPr lang="ko-KR" sz="1300" b="0" i="0" spc="-146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및</a:t>
            </a:r>
            <a:r>
              <a:rPr lang="ko-KR" sz="1300" b="0" i="0" spc="-135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소</a:t>
            </a:r>
            <a:r>
              <a:rPr lang="ko-KR" sz="1300" b="0" i="0" spc="-139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비</a:t>
            </a:r>
            <a:r>
              <a:rPr lang="ko-KR" sz="1300" b="0" i="0" spc="-80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자</a:t>
            </a:r>
            <a:r>
              <a:rPr lang="ko-KR" sz="1300" b="0" i="0" spc="-95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용품</a:t>
            </a:r>
            <a:r>
              <a:rPr lang="ko-KR" sz="1300" b="0" i="0" spc="-133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수</a:t>
            </a:r>
            <a:r>
              <a:rPr lang="ko-KR" sz="1300" b="0" i="0" spc="-160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리</a:t>
            </a:r>
            <a:r>
              <a:rPr lang="ko-KR" sz="1300" b="0" i="0" spc="-154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업</a:t>
            </a:r>
            <a:r>
              <a:rPr lang="ko-KR" sz="1300" b="0" i="0" spc="-116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에</a:t>
            </a:r>
            <a:r>
              <a:rPr lang="ko-KR" sz="1300" b="0" i="0" spc="-74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sz="1300" b="0" i="0" spc="-124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한</a:t>
            </a:r>
            <a:r>
              <a:rPr lang="ko-KR" sz="1300" b="0" i="0" spc="-141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함)</a:t>
            </a:r>
          </a:p>
          <a:p>
            <a:r>
              <a:rPr lang="ko-KR" altLang="ko-KR" sz="1300" b="1" i="0" spc="-74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*</a:t>
            </a:r>
            <a:r>
              <a:rPr lang="en-US" altLang="ko-KR" sz="1300" b="1" i="0" spc="-74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ko-KR" sz="1300" b="1" i="0" spc="-125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ko-KR" sz="1300" b="1" i="0" spc="-126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컨</a:t>
            </a:r>
            <a:r>
              <a:rPr lang="ko-KR" altLang="ko-KR" sz="1300" b="1" i="0" spc="-153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설</a:t>
            </a:r>
            <a:r>
              <a:rPr lang="ko-KR" altLang="ko-KR" sz="1300" b="1" i="0" spc="-116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팅</a:t>
            </a:r>
            <a:r>
              <a:rPr lang="ko-KR" sz="1300" b="1" i="0" spc="-74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sz="1300" b="1" i="0" spc="-133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지</a:t>
            </a:r>
            <a:r>
              <a:rPr lang="ko-KR" sz="1300" b="1" i="0" spc="-116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원</a:t>
            </a:r>
            <a:r>
              <a:rPr lang="ko-KR" sz="1300" b="1" i="0" spc="-74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sz="1300" b="1" i="0" spc="-128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제</a:t>
            </a:r>
            <a:r>
              <a:rPr lang="ko-KR" sz="1300" b="1" i="0" spc="-136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외</a:t>
            </a:r>
            <a:r>
              <a:rPr lang="ko-KR" sz="1300" b="1" i="0" spc="-72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en-US" altLang="ko-KR" sz="1300" b="1" i="0" spc="-72" baseline="28571" dirty="0">
              <a:solidFill>
                <a:srgbClr val="221815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1300" b="0" i="0" spc="-74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</a:t>
            </a:r>
            <a:r>
              <a:rPr lang="ko-KR" sz="1300" b="0" i="0" spc="-74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sz="1300" b="0" i="0" spc="-167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①</a:t>
            </a:r>
            <a:r>
              <a:rPr lang="en-US" altLang="ko-KR" sz="1300" spc="-79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sz="1300" b="0" i="0" spc="-86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2</a:t>
            </a:r>
            <a:r>
              <a:rPr lang="en-US" altLang="ko-KR" sz="1300" b="0" i="0" spc="-109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6</a:t>
            </a:r>
            <a:r>
              <a:rPr lang="ko-KR" sz="1300" b="0" i="0" spc="-116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년</a:t>
            </a:r>
            <a:r>
              <a:rPr lang="ko-KR" sz="1300" b="0" i="0" spc="-74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sz="1300" b="0" i="0" spc="-125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공</a:t>
            </a:r>
            <a:r>
              <a:rPr lang="ko-KR" sz="1300" b="0" i="0" spc="-116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단</a:t>
            </a:r>
            <a:r>
              <a:rPr lang="ko-KR" sz="1300" b="0" i="0" spc="-74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1300" b="0" i="0" spc="-74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민간기술지도</a:t>
            </a:r>
            <a:r>
              <a:rPr lang="en-US" altLang="ko-KR" sz="1300" b="0" i="0" spc="-74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1300" b="0" i="0" spc="-74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위탁</a:t>
            </a:r>
            <a:r>
              <a:rPr lang="en-US" altLang="ko-KR" sz="1300" b="0" i="0" spc="-74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r>
              <a:rPr lang="ko-KR" altLang="en-US" sz="1300" b="0" i="0" spc="-74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사업장</a:t>
            </a:r>
            <a:r>
              <a:rPr lang="en-US" altLang="ko-KR" sz="1300" b="0" i="0" spc="-74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1300" b="0" i="0" spc="-74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단</a:t>
            </a:r>
            <a:r>
              <a:rPr lang="en-US" altLang="ko-KR" sz="1300" b="0" i="0" spc="-74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300" b="0" i="0" spc="-74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기술지원 종료 후 컨설팅 신청가능</a:t>
            </a:r>
            <a:r>
              <a:rPr lang="en-US" altLang="ko-KR" sz="1300" b="0" i="0" spc="-74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), </a:t>
            </a:r>
            <a:r>
              <a:rPr lang="ko-KR" sz="1300" b="0" i="0" spc="-74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sz="1300" b="0" i="0" spc="-111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②</a:t>
            </a:r>
            <a:r>
              <a:rPr lang="en-US" altLang="ko-KR" sz="1300" b="0" i="0" spc="-111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1300" b="0" i="0" spc="-111" baseline="28571" dirty="0" err="1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동일사업장</a:t>
            </a:r>
            <a:r>
              <a:rPr lang="en-US" altLang="ko-KR" sz="1300" b="0" i="0" spc="-111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1300" b="0" i="0" spc="-111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대표자</a:t>
            </a:r>
            <a:r>
              <a:rPr lang="en-US" altLang="ko-KR" sz="1300" b="0" i="0" spc="-111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</a:t>
            </a:r>
            <a:r>
              <a:rPr lang="ko-KR" altLang="en-US" sz="1300" b="0" i="0" spc="-111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회사명</a:t>
            </a:r>
            <a:r>
              <a:rPr lang="en-US" altLang="ko-KR" sz="1300" b="0" i="0" spc="-111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</a:t>
            </a:r>
            <a:r>
              <a:rPr lang="ko-KR" altLang="en-US" sz="1300" b="0" i="0" spc="-111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주소가 모두 동일</a:t>
            </a:r>
            <a:r>
              <a:rPr lang="en-US" altLang="ko-KR" sz="1300" b="0" i="0" spc="-111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  <a:p>
            <a:r>
              <a:rPr lang="en-US" altLang="ko-KR" sz="1300" spc="-111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</a:t>
            </a:r>
            <a:r>
              <a:rPr lang="ko-KR" altLang="en-US" sz="1300" b="0" i="0" spc="-147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③ </a:t>
            </a:r>
            <a:r>
              <a:rPr lang="ko-KR" sz="1300" b="0" i="0" spc="-128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K</a:t>
            </a:r>
            <a:r>
              <a:rPr lang="ko-KR" sz="1300" b="0" i="0" spc="-91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O</a:t>
            </a:r>
            <a:r>
              <a:rPr lang="ko-KR" sz="1300" b="0" i="0" spc="-81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S</a:t>
            </a:r>
            <a:r>
              <a:rPr lang="ko-KR" sz="1300" b="0" i="0" spc="-82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H</a:t>
            </a:r>
            <a:r>
              <a:rPr lang="ko-KR" sz="1300" b="0" i="0" spc="-118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A</a:t>
            </a:r>
            <a:r>
              <a:rPr lang="ko-KR" sz="1300" b="0" i="0" spc="-75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</a:t>
            </a:r>
            <a:r>
              <a:rPr lang="ko-KR" sz="1300" b="0" i="0" spc="-97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M</a:t>
            </a:r>
            <a:r>
              <a:rPr lang="ko-KR" sz="1300" b="0" i="0" spc="-91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S</a:t>
            </a:r>
            <a:r>
              <a:rPr lang="ko-KR" sz="1300" b="0" i="0" spc="-74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sz="1300" b="0" i="0" spc="-159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안</a:t>
            </a:r>
            <a:r>
              <a:rPr lang="ko-KR" sz="1300" b="0" i="0" spc="-150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전</a:t>
            </a:r>
            <a:r>
              <a:rPr lang="ko-KR" sz="1300" b="0" i="0" spc="-166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보</a:t>
            </a:r>
            <a:r>
              <a:rPr lang="ko-KR" sz="1300" b="0" i="0" spc="-152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건</a:t>
            </a:r>
            <a:r>
              <a:rPr lang="ko-KR" sz="1300" b="0" i="0" spc="-151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경</a:t>
            </a:r>
            <a:r>
              <a:rPr lang="ko-KR" sz="1300" b="0" i="0" spc="-129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영</a:t>
            </a:r>
            <a:r>
              <a:rPr lang="ko-KR" sz="1300" b="0" i="0" spc="-127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시</a:t>
            </a:r>
            <a:r>
              <a:rPr lang="ko-KR" sz="1300" b="0" i="0" spc="-159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스</a:t>
            </a:r>
            <a:r>
              <a:rPr lang="ko-KR" sz="1300" b="0" i="0" spc="-116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템</a:t>
            </a:r>
            <a:r>
              <a:rPr lang="ko-KR" sz="1300" b="0" i="0" spc="-74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sz="1300" b="0" i="0" spc="-130" baseline="28571" dirty="0" err="1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인</a:t>
            </a:r>
            <a:r>
              <a:rPr lang="ko-KR" sz="1300" b="0" i="0" spc="-136" baseline="28571" dirty="0" err="1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증</a:t>
            </a:r>
            <a:r>
              <a:rPr lang="ko-KR" sz="1300" b="0" i="0" spc="-120" baseline="28571" dirty="0" err="1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</a:t>
            </a:r>
            <a:r>
              <a:rPr lang="ko-KR" sz="1300" b="0" i="0" spc="-142" baseline="28571" dirty="0" err="1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업</a:t>
            </a:r>
            <a:r>
              <a:rPr lang="ko-KR" sz="1300" b="0" i="0" spc="-147" baseline="28571" dirty="0" err="1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장</a:t>
            </a:r>
            <a:r>
              <a:rPr lang="ko-KR" sz="1300" b="0" i="0" spc="-147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</a:t>
            </a:r>
            <a:r>
              <a:rPr lang="en-US" altLang="ko-KR" sz="1300" spc="-147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</a:t>
            </a:r>
            <a:r>
              <a:rPr lang="ko-KR" altLang="en-US" sz="1300" b="0" i="0" spc="-147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④</a:t>
            </a:r>
            <a:r>
              <a:rPr lang="en-US" altLang="ko-KR" sz="1300" b="0" i="0" spc="-147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22</a:t>
            </a:r>
            <a:r>
              <a:rPr lang="ko-KR" altLang="en-US" sz="1300" b="0" i="0" spc="-147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년</a:t>
            </a:r>
            <a:r>
              <a:rPr lang="en-US" altLang="ko-KR" sz="1300" b="0" i="0" spc="-147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~25</a:t>
            </a:r>
            <a:r>
              <a:rPr lang="ko-KR" altLang="en-US" sz="1300" b="0" i="0" spc="-147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년 공단 안전보건관리체계 구축 컨설팅 지원 사업장</a:t>
            </a:r>
            <a:r>
              <a:rPr lang="en-US" altLang="ko-KR" sz="1300" b="0" i="0" spc="-147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</a:t>
            </a:r>
            <a:r>
              <a:rPr lang="en-US" altLang="ko-KR" sz="1300" spc="-147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300" b="0" i="0" spc="-147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⑤ </a:t>
            </a:r>
            <a:r>
              <a:rPr lang="ko-KR" altLang="en-US" sz="1300" b="0" i="0" spc="-147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공정안전보고서</a:t>
            </a:r>
            <a:r>
              <a:rPr lang="en-US" altLang="ko-KR" sz="1300" spc="-147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(PSM)</a:t>
            </a:r>
            <a:r>
              <a:rPr lang="ko-KR" altLang="en-US" sz="1300" spc="-147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대상   </a:t>
            </a:r>
            <a:endParaRPr lang="en-US" altLang="ko-KR" sz="1300" spc="-147" baseline="28571" dirty="0">
              <a:solidFill>
                <a:srgbClr val="221815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1300" spc="-147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     </a:t>
            </a:r>
            <a:r>
              <a:rPr lang="ko-KR" altLang="en-US" sz="1300" spc="-147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사업장</a:t>
            </a:r>
            <a:r>
              <a:rPr lang="en-US" altLang="ko-KR" sz="1300" spc="-147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en-US" altLang="ko-KR" sz="1300" b="0" i="0" spc="-147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⑥ 26</a:t>
            </a:r>
            <a:r>
              <a:rPr lang="ko-KR" altLang="en-US" sz="1300" b="0" i="0" spc="-147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년 대중소기업 안전보건상생협력 사업 </a:t>
            </a:r>
            <a:r>
              <a:rPr lang="ko-KR" altLang="en-US" sz="1300" b="0" i="0" spc="-147" baseline="28571" dirty="0" err="1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매칭지원</a:t>
            </a:r>
            <a:r>
              <a:rPr lang="ko-KR" altLang="en-US" sz="1300" b="0" i="0" spc="-147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사업장</a:t>
            </a:r>
            <a:r>
              <a:rPr lang="en-US" altLang="ko-KR" sz="1300" b="0" i="0" spc="-147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1300" b="0" i="0" spc="-147" baseline="28571" dirty="0" err="1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체계구축</a:t>
            </a:r>
            <a:r>
              <a:rPr lang="ko-KR" altLang="en-US" sz="1300" b="0" i="0" spc="-147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컨설팅 과제 수행에 한함</a:t>
            </a:r>
            <a:r>
              <a:rPr lang="en-US" altLang="ko-KR" sz="1300" b="0" i="0" spc="-147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  <a:p>
            <a:r>
              <a:rPr lang="en-US" altLang="ko-KR" sz="1300" spc="-147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300" spc="-147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</a:t>
            </a:r>
            <a:r>
              <a:rPr lang="en-US" altLang="ko-KR" sz="1300" b="1" i="0" spc="-147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200" b="1" i="0" spc="-147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※ </a:t>
            </a:r>
            <a:r>
              <a:rPr lang="ko-KR" altLang="en-US" sz="1200" b="1" i="0" spc="-147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컨설팅 지원 대상이 아닌 경우 신청서가 반려될 수 있음</a:t>
            </a:r>
            <a:endParaRPr lang="ko-KR" sz="1200" b="1" i="0" spc="-147" baseline="28571" dirty="0">
              <a:solidFill>
                <a:srgbClr val="221815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9" name="Rectangle 184">
            <a:extLst>
              <a:ext uri="{FF2B5EF4-FFF2-40B4-BE49-F238E27FC236}">
                <a16:creationId xmlns:a16="http://schemas.microsoft.com/office/drawing/2014/main" id="{3211FBCC-CC32-4EB4-A87A-670AC597BB15}"/>
              </a:ext>
            </a:extLst>
          </p:cNvPr>
          <p:cNvSpPr/>
          <p:nvPr/>
        </p:nvSpPr>
        <p:spPr>
          <a:xfrm>
            <a:off x="352593" y="5458302"/>
            <a:ext cx="2128468" cy="17665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ko-KR" sz="1148" b="0" i="0" spc="-73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한국산</a:t>
            </a:r>
            <a:r>
              <a:rPr lang="ko-KR" sz="1148" b="0" i="0" spc="-98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업</a:t>
            </a:r>
            <a:r>
              <a:rPr lang="ko-KR" sz="1148" b="0" i="0" spc="-106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안</a:t>
            </a:r>
            <a:r>
              <a:rPr lang="ko-KR" sz="1148" b="0" i="0" spc="-73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전</a:t>
            </a:r>
            <a:r>
              <a:rPr lang="ko-KR" sz="1148" b="0" i="0" spc="-118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보</a:t>
            </a:r>
            <a:r>
              <a:rPr lang="ko-KR" sz="1148" b="0" i="0" spc="-73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건공단</a:t>
            </a:r>
            <a:r>
              <a:rPr lang="ko-KR" sz="1148" b="0" i="0" spc="-28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sz="1148" b="0" i="0" spc="-73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이사장</a:t>
            </a:r>
            <a:r>
              <a:rPr lang="ko-KR" sz="1096" b="0" i="0" spc="-26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sz="1044" b="0" i="0" spc="-67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귀하</a:t>
            </a:r>
          </a:p>
        </p:txBody>
      </p:sp>
      <p:sp>
        <p:nvSpPr>
          <p:cNvPr id="10" name="Rectangle 185">
            <a:extLst>
              <a:ext uri="{FF2B5EF4-FFF2-40B4-BE49-F238E27FC236}">
                <a16:creationId xmlns:a16="http://schemas.microsoft.com/office/drawing/2014/main" id="{0A2864D0-B82E-42DB-B2A2-DDBF94466B96}"/>
              </a:ext>
            </a:extLst>
          </p:cNvPr>
          <p:cNvSpPr/>
          <p:nvPr/>
        </p:nvSpPr>
        <p:spPr>
          <a:xfrm>
            <a:off x="4801680" y="5380302"/>
            <a:ext cx="1732910" cy="161583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ko-KR" sz="1050" b="0" i="0" spc="-41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2</a:t>
            </a:r>
            <a:r>
              <a:rPr lang="ko-KR" sz="1050" b="0" i="0" spc="-54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0</a:t>
            </a:r>
            <a:r>
              <a:rPr lang="ko-KR" sz="1050" b="0" i="0" spc="-63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2</a:t>
            </a:r>
            <a:r>
              <a:rPr lang="en-US" altLang="ko-KR" sz="1050" spc="-7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6</a:t>
            </a:r>
            <a:r>
              <a:rPr lang="ko-KR" sz="1050" b="0" i="0" spc="-67" baseline="0" dirty="0">
                <a:solidFill>
                  <a:srgbClr val="221815"/>
                </a:solidFill>
                <a:latin typeface="굴림"/>
              </a:rPr>
              <a:t>년</a:t>
            </a:r>
            <a:r>
              <a:rPr lang="ko-KR" sz="1050" b="0" i="0" spc="-25" baseline="0" dirty="0">
                <a:solidFill>
                  <a:srgbClr val="221815"/>
                </a:solidFill>
                <a:latin typeface="굴림"/>
              </a:rPr>
              <a:t>             </a:t>
            </a:r>
            <a:r>
              <a:rPr lang="ko-KR" sz="1050" b="0" i="0" spc="-67" baseline="0" dirty="0">
                <a:solidFill>
                  <a:srgbClr val="221815"/>
                </a:solidFill>
                <a:latin typeface="굴림"/>
              </a:rPr>
              <a:t>월</a:t>
            </a:r>
            <a:r>
              <a:rPr lang="ko-KR" sz="1050" b="0" i="0" spc="-25" baseline="0" dirty="0">
                <a:solidFill>
                  <a:srgbClr val="221815"/>
                </a:solidFill>
                <a:latin typeface="굴림"/>
              </a:rPr>
              <a:t>             일</a:t>
            </a:r>
          </a:p>
        </p:txBody>
      </p:sp>
      <p:sp>
        <p:nvSpPr>
          <p:cNvPr id="11" name="Rectangle 186">
            <a:extLst>
              <a:ext uri="{FF2B5EF4-FFF2-40B4-BE49-F238E27FC236}">
                <a16:creationId xmlns:a16="http://schemas.microsoft.com/office/drawing/2014/main" id="{86F841E2-B5E3-4F7C-A578-BECAAF6F61C4}"/>
              </a:ext>
            </a:extLst>
          </p:cNvPr>
          <p:cNvSpPr/>
          <p:nvPr/>
        </p:nvSpPr>
        <p:spPr>
          <a:xfrm>
            <a:off x="4230632" y="5594899"/>
            <a:ext cx="2352952" cy="161583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1663966" algn="l"/>
              </a:tabLst>
            </a:pPr>
            <a:r>
              <a:rPr lang="ko-KR" sz="1050" b="0" i="0" spc="-94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신</a:t>
            </a:r>
            <a:r>
              <a:rPr lang="ko-KR" sz="1050" b="0" i="0" spc="-101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청</a:t>
            </a:r>
            <a:r>
              <a:rPr lang="ko-KR" sz="1050" b="0" i="0" spc="0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인</a:t>
            </a:r>
            <a:r>
              <a:rPr lang="ko-KR" sz="1050" b="0" i="0" spc="0" baseline="0" dirty="0">
                <a:solidFill>
                  <a:srgbClr val="221815"/>
                </a:solidFill>
                <a:latin typeface="굴림"/>
              </a:rPr>
              <a:t>	</a:t>
            </a:r>
            <a:r>
              <a:rPr lang="ko-KR" sz="900" b="0" i="0" spc="-53" baseline="0" dirty="0">
                <a:solidFill>
                  <a:srgbClr val="221815"/>
                </a:solidFill>
                <a:latin typeface="굴림"/>
              </a:rPr>
              <a:t>(</a:t>
            </a:r>
            <a:r>
              <a:rPr lang="ko-KR" sz="900" b="0" i="0" spc="-90" baseline="0" dirty="0">
                <a:solidFill>
                  <a:srgbClr val="221815"/>
                </a:solidFill>
                <a:latin typeface="굴림"/>
              </a:rPr>
              <a:t>서</a:t>
            </a:r>
            <a:r>
              <a:rPr lang="ko-KR" sz="900" b="0" i="0" spc="-57" baseline="0" dirty="0">
                <a:solidFill>
                  <a:srgbClr val="221815"/>
                </a:solidFill>
                <a:latin typeface="굴림"/>
              </a:rPr>
              <a:t>명</a:t>
            </a:r>
            <a:r>
              <a:rPr lang="ko-KR" sz="900" b="0" i="0" spc="-22" baseline="0" dirty="0">
                <a:solidFill>
                  <a:srgbClr val="221815"/>
                </a:solidFill>
                <a:latin typeface="굴림"/>
              </a:rPr>
              <a:t> </a:t>
            </a:r>
            <a:r>
              <a:rPr lang="ko-KR" sz="900" b="0" i="0" spc="-78" baseline="0" dirty="0">
                <a:solidFill>
                  <a:srgbClr val="221815"/>
                </a:solidFill>
                <a:latin typeface="굴림"/>
              </a:rPr>
              <a:t>또</a:t>
            </a:r>
            <a:r>
              <a:rPr lang="ko-KR" sz="900" b="0" i="0" spc="-57" baseline="0" dirty="0">
                <a:solidFill>
                  <a:srgbClr val="221815"/>
                </a:solidFill>
                <a:latin typeface="굴림"/>
              </a:rPr>
              <a:t>는</a:t>
            </a:r>
            <a:r>
              <a:rPr lang="ko-KR" sz="900" b="0" i="0" spc="-22" baseline="0" dirty="0">
                <a:solidFill>
                  <a:srgbClr val="221815"/>
                </a:solidFill>
                <a:latin typeface="굴림"/>
              </a:rPr>
              <a:t> </a:t>
            </a:r>
            <a:r>
              <a:rPr lang="ko-KR" sz="900" b="0" i="0" spc="-74" baseline="0" dirty="0">
                <a:solidFill>
                  <a:srgbClr val="221815"/>
                </a:solidFill>
                <a:latin typeface="굴림"/>
              </a:rPr>
              <a:t>인)</a:t>
            </a:r>
          </a:p>
        </p:txBody>
      </p:sp>
      <p:graphicFrame>
        <p:nvGraphicFramePr>
          <p:cNvPr id="12" name="표 11">
            <a:extLst>
              <a:ext uri="{FF2B5EF4-FFF2-40B4-BE49-F238E27FC236}">
                <a16:creationId xmlns:a16="http://schemas.microsoft.com/office/drawing/2014/main" id="{42587AEA-D672-4BD0-BE4D-7B20E241E03C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96208" y="978380"/>
          <a:ext cx="6211258" cy="23588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9686">
                  <a:extLst>
                    <a:ext uri="{9D8B030D-6E8A-4147-A177-3AD203B41FA5}">
                      <a16:colId xmlns:a16="http://schemas.microsoft.com/office/drawing/2014/main" val="3361520481"/>
                    </a:ext>
                  </a:extLst>
                </a:gridCol>
                <a:gridCol w="901874">
                  <a:extLst>
                    <a:ext uri="{9D8B030D-6E8A-4147-A177-3AD203B41FA5}">
                      <a16:colId xmlns:a16="http://schemas.microsoft.com/office/drawing/2014/main" val="429224806"/>
                    </a:ext>
                  </a:extLst>
                </a:gridCol>
                <a:gridCol w="433420">
                  <a:extLst>
                    <a:ext uri="{9D8B030D-6E8A-4147-A177-3AD203B41FA5}">
                      <a16:colId xmlns:a16="http://schemas.microsoft.com/office/drawing/2014/main" val="2010175033"/>
                    </a:ext>
                  </a:extLst>
                </a:gridCol>
                <a:gridCol w="1658426">
                  <a:extLst>
                    <a:ext uri="{9D8B030D-6E8A-4147-A177-3AD203B41FA5}">
                      <a16:colId xmlns:a16="http://schemas.microsoft.com/office/drawing/2014/main" val="3104989773"/>
                    </a:ext>
                  </a:extLst>
                </a:gridCol>
                <a:gridCol w="911928">
                  <a:extLst>
                    <a:ext uri="{9D8B030D-6E8A-4147-A177-3AD203B41FA5}">
                      <a16:colId xmlns:a16="http://schemas.microsoft.com/office/drawing/2014/main" val="934480596"/>
                    </a:ext>
                  </a:extLst>
                </a:gridCol>
                <a:gridCol w="129983">
                  <a:extLst>
                    <a:ext uri="{9D8B030D-6E8A-4147-A177-3AD203B41FA5}">
                      <a16:colId xmlns:a16="http://schemas.microsoft.com/office/drawing/2014/main" val="3383260817"/>
                    </a:ext>
                  </a:extLst>
                </a:gridCol>
                <a:gridCol w="1605941">
                  <a:extLst>
                    <a:ext uri="{9D8B030D-6E8A-4147-A177-3AD203B41FA5}">
                      <a16:colId xmlns:a16="http://schemas.microsoft.com/office/drawing/2014/main" val="601079740"/>
                    </a:ext>
                  </a:extLst>
                </a:gridCol>
              </a:tblGrid>
              <a:tr h="429540">
                <a:tc rowSpan="8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신청</a:t>
                      </a:r>
                      <a:endParaRPr lang="en-US" altLang="ko-KR" sz="1000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algn="ctr" latinLnBrk="1"/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사업장</a:t>
                      </a:r>
                      <a:endParaRPr lang="en-US" altLang="ko-KR" sz="1000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algn="ctr" latinLnBrk="1"/>
                      <a:r>
                        <a:rPr lang="en-US" altLang="ko-KR" sz="1000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필수</a:t>
                      </a:r>
                      <a:endParaRPr lang="en-US" altLang="ko-KR" sz="1000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algn="ctr" latinLnBrk="1"/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작성</a:t>
                      </a:r>
                      <a:r>
                        <a:rPr lang="en-US" altLang="ko-KR" sz="1000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)*</a:t>
                      </a:r>
                    </a:p>
                  </a:txBody>
                  <a:tcPr marL="36000" marR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사업장</a:t>
                      </a:r>
                      <a:endParaRPr lang="en-US" altLang="ko-KR" sz="1000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algn="ctr" latinLnBrk="1"/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정보</a:t>
                      </a:r>
                    </a:p>
                  </a:txBody>
                  <a:tcPr marL="36000" marR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defTabSz="91440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 err="1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사업장명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36000" marR="360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latinLnBrk="1"/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사업장관리번호</a:t>
                      </a:r>
                      <a:endParaRPr lang="en-US" altLang="ko-KR" sz="1000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latinLnBrk="1"/>
                      <a:r>
                        <a:rPr lang="en-US" altLang="ko-KR" sz="1000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1000" b="0" dirty="0" err="1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개시번호</a:t>
                      </a:r>
                      <a:r>
                        <a:rPr lang="en-US" altLang="ko-KR" sz="1000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36000" marR="360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L="36000" marR="36000" anchor="ctr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36000" marR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0879423"/>
                  </a:ext>
                </a:extLst>
              </a:tr>
              <a:tr h="307638">
                <a:tc vMerge="1"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sz="1000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36000" marR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defTabSz="91440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전화번호</a:t>
                      </a:r>
                    </a:p>
                  </a:txBody>
                  <a:tcPr marL="36000" marR="360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defTabSz="91440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사업자등록번호</a:t>
                      </a:r>
                    </a:p>
                  </a:txBody>
                  <a:tcPr marL="36000" marR="360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marL="36000" marR="36000" anchor="ctr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b="1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36000" marR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2828469"/>
                  </a:ext>
                </a:extLst>
              </a:tr>
              <a:tr h="307638">
                <a:tc vMerge="1"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sz="1000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36000" marR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defTabSz="91440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팩스번호</a:t>
                      </a:r>
                    </a:p>
                  </a:txBody>
                  <a:tcPr marL="36000" marR="360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latinLnBrk="1"/>
                      <a:endParaRPr lang="ko-KR" altLang="en-US" sz="1000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36000" marR="360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L="36000" marR="36000" anchor="ctr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b="1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36000" marR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7359174"/>
                  </a:ext>
                </a:extLst>
              </a:tr>
              <a:tr h="264332">
                <a:tc vMerge="1"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latinLnBrk="1"/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소재지</a:t>
                      </a:r>
                    </a:p>
                  </a:txBody>
                  <a:tcPr marL="36000" marR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 gridSpan="2">
                  <a:txBody>
                    <a:bodyPr/>
                    <a:lstStyle/>
                    <a:p>
                      <a:pPr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36000" marR="360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latinLnBrk="1"/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상시근로자수</a:t>
                      </a:r>
                    </a:p>
                  </a:txBody>
                  <a:tcPr marL="36000" marR="360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marL="36000" marR="36000" anchor="ctr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b="1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36000" marR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299691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latinLnBrk="1"/>
                      <a:r>
                        <a:rPr lang="en-US" altLang="ko-KR" sz="800" b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*</a:t>
                      </a:r>
                      <a:r>
                        <a:rPr lang="ko-KR" altLang="en-US" sz="800" b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해당 사업장 소속 근로자수</a:t>
                      </a:r>
                    </a:p>
                  </a:txBody>
                  <a:tcPr marL="36000" marR="360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4418131"/>
                  </a:ext>
                </a:extLst>
              </a:tr>
              <a:tr h="307638">
                <a:tc vMerge="1"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대표자</a:t>
                      </a:r>
                    </a:p>
                  </a:txBody>
                  <a:tcPr marL="36000" marR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성명</a:t>
                      </a:r>
                    </a:p>
                  </a:txBody>
                  <a:tcPr marL="36000" marR="360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36000" marR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휴대전화번호</a:t>
                      </a:r>
                    </a:p>
                  </a:txBody>
                  <a:tcPr marL="36000" marR="360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latinLnBrk="1"/>
                      <a:endParaRPr lang="ko-KR" altLang="en-US" sz="1000" b="1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36000" marR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4484331"/>
                  </a:ext>
                </a:extLst>
              </a:tr>
              <a:tr h="264332">
                <a:tc vMerge="1"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latinLnBrk="1"/>
                      <a:r>
                        <a:rPr lang="ko-KR" altLang="en-US" sz="1000" b="0" dirty="0" err="1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업무담당자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36000" marR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latinLnBrk="1"/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성명</a:t>
                      </a:r>
                    </a:p>
                  </a:txBody>
                  <a:tcPr marL="36000" marR="360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36000" marR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휴대전화번호</a:t>
                      </a:r>
                    </a:p>
                  </a:txBody>
                  <a:tcPr marL="36000" marR="360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latinLnBrk="1"/>
                      <a:endParaRPr lang="ko-KR" altLang="en-US" sz="1000" b="1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36000" marR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1134652"/>
                  </a:ext>
                </a:extLst>
              </a:tr>
              <a:tr h="264332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000" b="0" dirty="0" err="1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이메일주소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36000" marR="360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latinLnBrk="1"/>
                      <a:endParaRPr lang="ko-KR" altLang="en-US" sz="1000" b="1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36000" marR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9896783"/>
                  </a:ext>
                </a:extLst>
              </a:tr>
            </a:tbl>
          </a:graphicData>
        </a:graphic>
      </p:graphicFrame>
      <p:sp>
        <p:nvSpPr>
          <p:cNvPr id="13" name="직사각형 12">
            <a:extLst>
              <a:ext uri="{FF2B5EF4-FFF2-40B4-BE49-F238E27FC236}">
                <a16:creationId xmlns:a16="http://schemas.microsoft.com/office/drawing/2014/main" id="{66348C34-9EA0-4194-B0B3-EF557F16B57C}"/>
              </a:ext>
            </a:extLst>
          </p:cNvPr>
          <p:cNvSpPr/>
          <p:nvPr/>
        </p:nvSpPr>
        <p:spPr>
          <a:xfrm>
            <a:off x="-7937" y="1001"/>
            <a:ext cx="6818921" cy="9485466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Rectangle 186">
            <a:extLst>
              <a:ext uri="{FF2B5EF4-FFF2-40B4-BE49-F238E27FC236}">
                <a16:creationId xmlns:a16="http://schemas.microsoft.com/office/drawing/2014/main" id="{98B9D086-6C7A-45C1-871E-5AEC0165F86A}"/>
              </a:ext>
            </a:extLst>
          </p:cNvPr>
          <p:cNvSpPr/>
          <p:nvPr/>
        </p:nvSpPr>
        <p:spPr>
          <a:xfrm>
            <a:off x="5270171" y="4423625"/>
            <a:ext cx="1308948" cy="161583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1663966" algn="l"/>
              </a:tabLst>
            </a:pPr>
            <a:r>
              <a:rPr lang="en-US" altLang="ko-KR" sz="1000" b="1" i="0" spc="-147" baseline="28571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※ </a:t>
            </a:r>
            <a:r>
              <a:rPr lang="ko-KR" altLang="en-US" sz="1000" b="0" i="0" spc="-94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희망</a:t>
            </a:r>
            <a:r>
              <a:rPr lang="ko-KR" altLang="en-US" sz="1050" b="0" i="0" spc="-94" baseline="0" dirty="0">
                <a:solidFill>
                  <a:srgbClr val="221815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기관 지정 시 작성</a:t>
            </a:r>
            <a:endParaRPr lang="ko-KR" sz="900" b="0" i="0" spc="-74" baseline="0" dirty="0">
              <a:solidFill>
                <a:srgbClr val="221815"/>
              </a:solidFill>
              <a:latin typeface="굴림"/>
            </a:endParaRPr>
          </a:p>
        </p:txBody>
      </p:sp>
      <p:pic>
        <p:nvPicPr>
          <p:cNvPr id="15" name="그림 14">
            <a:extLst>
              <a:ext uri="{FF2B5EF4-FFF2-40B4-BE49-F238E27FC236}">
                <a16:creationId xmlns:a16="http://schemas.microsoft.com/office/drawing/2014/main" id="{54F428EF-9973-465D-8404-0E93EC33DF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787" y="5880776"/>
            <a:ext cx="6596444" cy="3433399"/>
          </a:xfrm>
          <a:prstGeom prst="rect">
            <a:avLst/>
          </a:prstGeom>
        </p:spPr>
      </p:pic>
      <p:pic>
        <p:nvPicPr>
          <p:cNvPr id="16" name="그림 15">
            <a:extLst>
              <a:ext uri="{FF2B5EF4-FFF2-40B4-BE49-F238E27FC236}">
                <a16:creationId xmlns:a16="http://schemas.microsoft.com/office/drawing/2014/main" id="{1F820C29-0032-4B01-8ED1-E5C8E402FB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64999" y="9527693"/>
            <a:ext cx="1731414" cy="317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54247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29FBE4F4-ECE2-4261-A960-483F3CA884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847" y="221369"/>
            <a:ext cx="6600305" cy="9390237"/>
          </a:xfrm>
          <a:prstGeom prst="rect">
            <a:avLst/>
          </a:prstGeom>
        </p:spPr>
      </p:pic>
      <p:sp>
        <p:nvSpPr>
          <p:cNvPr id="2" name="직사각형 1">
            <a:extLst>
              <a:ext uri="{FF2B5EF4-FFF2-40B4-BE49-F238E27FC236}">
                <a16:creationId xmlns:a16="http://schemas.microsoft.com/office/drawing/2014/main" id="{B92269D0-3BA0-46B3-BC2C-1116262B7C6D}"/>
              </a:ext>
            </a:extLst>
          </p:cNvPr>
          <p:cNvSpPr/>
          <p:nvPr/>
        </p:nvSpPr>
        <p:spPr>
          <a:xfrm>
            <a:off x="3962400" y="6220178"/>
            <a:ext cx="2460978" cy="18062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119012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2129</TotalTime>
  <Words>227</Words>
  <Application>Microsoft Office PowerPoint</Application>
  <PresentationFormat>A4 용지(210x297mm)</PresentationFormat>
  <Paragraphs>40</Paragraphs>
  <Slides>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11" baseType="lpstr">
      <vt:lpstr>굴림</vt:lpstr>
      <vt:lpstr>맑은 고딕</vt:lpstr>
      <vt:lpstr>Arial</vt:lpstr>
      <vt:lpstr>Calibri</vt:lpstr>
      <vt:lpstr>Calibri Light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김원중(KIM, WONJUNG)</dc:creator>
  <cp:lastModifiedBy>김원중(WONJUNG KIM)</cp:lastModifiedBy>
  <cp:revision>218</cp:revision>
  <cp:lastPrinted>2026-05-29T00:47:19Z</cp:lastPrinted>
  <dcterms:created xsi:type="dcterms:W3CDTF">2022-02-20T23:26:34Z</dcterms:created>
  <dcterms:modified xsi:type="dcterms:W3CDTF">2026-06-29T22:42:34Z</dcterms:modified>
</cp:coreProperties>
</file>